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71" r:id="rId3"/>
    <p:sldId id="257" r:id="rId4"/>
    <p:sldId id="256" r:id="rId5"/>
    <p:sldId id="258" r:id="rId6"/>
    <p:sldId id="264" r:id="rId7"/>
    <p:sldId id="265" r:id="rId8"/>
    <p:sldId id="266" r:id="rId9"/>
    <p:sldId id="259" r:id="rId10"/>
    <p:sldId id="269" r:id="rId11"/>
    <p:sldId id="270" r:id="rId12"/>
    <p:sldId id="274" r:id="rId13"/>
    <p:sldId id="267" r:id="rId14"/>
    <p:sldId id="263" r:id="rId15"/>
    <p:sldId id="260" r:id="rId16"/>
    <p:sldId id="261" r:id="rId17"/>
    <p:sldId id="262" r:id="rId18"/>
    <p:sldId id="275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4860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6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4307-696D-4A2B-8C34-0A580B77F4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32000-C3B0-4B12-9BF2-E77E663A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D1812-10CE-4D1C-B218-0C520C0F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77854-60F0-4833-A131-3FC644A4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8196-CA1E-45B3-9BA6-3BD2F57F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A844-F4D6-4C71-A7E9-DDA9AC17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239A7-931C-49BF-BA8F-8711AE900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443A-6A0A-4727-ADA7-27CFC1AD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8820-2043-45D6-8D1B-7BB5A65F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BDCC7-5F12-44BD-9041-B7060A2D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5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344F-3E34-4AB8-B8A3-B72F4CC6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9D2A1-011B-4B9D-B790-DFD9D1467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27538-12DF-41C8-A797-62565791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2E3E1-4417-4136-B5E1-27EBA76C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D98A-2E6C-49EB-886D-04C3C092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C87B-5415-45AB-A7BA-1FDCA51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7E2DC-7390-4EDD-AB66-92D4EDED7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DE4C8-6FAE-42D6-876C-9F0F1A674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01FA-0A66-4F4C-AEF8-BCDB4292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F55CD-6D37-4166-9050-67FFEF24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51E5C-C503-46A8-9D03-8A998DA1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5447-80E7-4413-89F8-9151D62A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425F2-4D67-40F1-ADD5-12A418AFB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E9186-DA13-48CA-A6BF-E6877845B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44222-3786-4D49-ADE6-1700A979D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F0AB9-A41C-4A75-AF56-5744AE271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E1048-6101-4255-AF91-D1AA3035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0B48A-AC85-470C-88D8-7A3DF39B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24574-38F4-4121-9AB0-7878ED95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369F7-2193-4E20-8A47-51D68CAE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007B9-68E6-4D99-BB0B-41359FAD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26C5D-A214-4732-BD14-2D28C081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6AC83-6176-4AC4-906E-9E8C361E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8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D66219-FD34-44E0-8592-4A9066B5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1E6B9-17FA-41C7-B3EE-5C6C7096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F409A-C686-4E1E-B3B2-353D2164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4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D659-487E-4A45-B548-96F306E3F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7FE3E-036A-40E3-8FFA-C21C66BD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4CFBF-9DFD-4D76-9E8D-D612741D7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69752-2457-418B-BF79-DDFE9B6B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8D6C-642F-4A23-AF95-7250A29E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9FD6F-AC37-461B-A696-495FEE86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6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1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AFF8-27D1-4852-B869-950CA124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7A2CA-1A1E-44C3-9B33-2CE2426E22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9B4A8-ACE4-4D2E-B362-110EE63B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2A7A-1508-4887-B63C-6E5D6690C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CAB63-9A2F-4C41-A81F-0C261119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CD08-B03E-446A-8757-3185B1338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22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F7DA-E68A-4689-B6AC-BFA9EC6F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93788-758B-491E-A30B-8A6111ACA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F4091-8AD6-4C3D-82F6-5995CA5E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8BEA2-DBE7-4F08-B00D-A14447FAD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A171-3677-4213-9798-1C0F7AEA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4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084D7-3878-435C-B440-7FE02166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D531D-6C12-4A27-B9ED-4C45F02FD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4DADF-2D49-49C3-B194-BB2BC8078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EBA2F-CDE1-4DAF-979C-C27186EDB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B2DEC-B524-4EA5-9D30-ADA76694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2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6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7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9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4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8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08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71FF56-444C-4DA9-A582-E0CA5C9B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70A14-A1DC-4097-AA34-17E78B97E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D86DF-6F36-45E1-B1A6-39A11709AF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B752-B19E-4596-B74A-9F8457EA5AFA}" type="datetimeFigureOut">
              <a:rPr lang="en-US" smtClean="0"/>
              <a:t>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C74C-2C26-4200-9E3C-95C1EC4CE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263D1-648B-4E50-BC1D-18315D3CD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EB7C5-8514-4F70-8DBB-A8E5FCA2F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32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2D42E-C33A-4097-B0AE-692C73FB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534" y="5338105"/>
            <a:ext cx="8238328" cy="136842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Hotel Del Luna (2019)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A44BF5-82C6-4EB9-944A-726347A58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78" y="151467"/>
            <a:ext cx="9506012" cy="53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28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ty skyline with a body of water in the foreground&#10;&#10;Description automatically generated with medium confidence">
            <a:extLst>
              <a:ext uri="{FF2B5EF4-FFF2-40B4-BE49-F238E27FC236}">
                <a16:creationId xmlns:a16="http://schemas.microsoft.com/office/drawing/2014/main" id="{65ED20F2-FA9E-48EE-8C4C-D62A527F6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05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311B1-7C48-45BB-8AD2-AF0E21FB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844" y="4865298"/>
            <a:ext cx="7220309" cy="1070481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 err="1">
                <a:solidFill>
                  <a:schemeClr val="tx1"/>
                </a:solidFill>
              </a:rPr>
              <a:t>Aduh</a:t>
            </a:r>
            <a:r>
              <a:rPr lang="en-US" sz="6000" b="0" dirty="0">
                <a:solidFill>
                  <a:schemeClr val="tx1"/>
                </a:solidFill>
              </a:rPr>
              <a:t> </a:t>
            </a:r>
            <a:r>
              <a:rPr lang="en-US" sz="6000" b="0" dirty="0" err="1">
                <a:solidFill>
                  <a:schemeClr val="tx1"/>
                </a:solidFill>
              </a:rPr>
              <a:t>Bibikku</a:t>
            </a:r>
            <a:r>
              <a:rPr lang="en-US" sz="6000" b="0" dirty="0">
                <a:solidFill>
                  <a:schemeClr val="tx1"/>
                </a:solidFill>
              </a:rPr>
              <a:t> (2017)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88AD535-ED03-486F-A6EB-F20EED82A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751705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3F8C28-9D55-445E-BFC4-0E0010552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46B810F-5DD5-4C38-8F58-4DD282BE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E5738-98E9-4870-8AE0-ADC07AD82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2" y="5379779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0" dirty="0">
                <a:solidFill>
                  <a:schemeClr val="tx1"/>
                </a:solidFill>
              </a:rPr>
              <a:t>I Not Stupid (2002) </a:t>
            </a:r>
            <a:br>
              <a:rPr lang="en-US" sz="54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</a:rPr>
              <a:t>Available on Netflix</a:t>
            </a:r>
            <a:endParaRPr lang="en-US" sz="54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child reading a book in a classroom&#10;&#10;Description automatically generated with low confidence">
            <a:extLst>
              <a:ext uri="{FF2B5EF4-FFF2-40B4-BE49-F238E27FC236}">
                <a16:creationId xmlns:a16="http://schemas.microsoft.com/office/drawing/2014/main" id="{0D7D56D1-38E8-4EA2-8FDD-5622A248A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87" y="820102"/>
            <a:ext cx="6800426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1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CE8B7-8DEF-4B1E-9ABE-4F6B0159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084" y="5120570"/>
            <a:ext cx="7321830" cy="1180323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Greedy Ghost (2012)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</a:p>
        </p:txBody>
      </p:sp>
      <p:pic>
        <p:nvPicPr>
          <p:cNvPr id="5" name="Content Placeholder 4" descr="A picture containing outdoor, person, crowd&#10;&#10;Description automatically generated">
            <a:extLst>
              <a:ext uri="{FF2B5EF4-FFF2-40B4-BE49-F238E27FC236}">
                <a16:creationId xmlns:a16="http://schemas.microsoft.com/office/drawing/2014/main" id="{3D3DF076-39C5-4E93-8229-07AC0A64E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1222901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386E5-678E-43F2-B57D-A1D79CE4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913" y="4991209"/>
            <a:ext cx="8678174" cy="127844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Mr. Unbelievable (2015)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Available on Netflix</a:t>
            </a:r>
          </a:p>
        </p:txBody>
      </p:sp>
      <p:pic>
        <p:nvPicPr>
          <p:cNvPr id="5" name="Content Placeholder 4" descr="A group of people holding flowers&#10;&#10;Description automatically generated with medium confidence">
            <a:extLst>
              <a:ext uri="{FF2B5EF4-FFF2-40B4-BE49-F238E27FC236}">
                <a16:creationId xmlns:a16="http://schemas.microsoft.com/office/drawing/2014/main" id="{9C7BC850-0FD9-4A4C-9E07-44D7830C2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908389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00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C69E0-D19B-4926-B396-960ABE7F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901" y="4744529"/>
            <a:ext cx="8435590" cy="1544128"/>
          </a:xfrm>
        </p:spPr>
        <p:txBody>
          <a:bodyPr vert="horz" lIns="91440" tIns="27432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Singapore Gaga (2005)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person sitting on a chair&#10;&#10;Description automatically generated with low confidence">
            <a:extLst>
              <a:ext uri="{FF2B5EF4-FFF2-40B4-BE49-F238E27FC236}">
                <a16:creationId xmlns:a16="http://schemas.microsoft.com/office/drawing/2014/main" id="{1BAA3554-0066-49A6-BE89-617A446E9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843400"/>
            <a:ext cx="6616823" cy="3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7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2F0E00C3-4613-415F-BE3A-78FBAD906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495175" cy="6858000"/>
          </a:xfrm>
          <a:custGeom>
            <a:avLst/>
            <a:gdLst>
              <a:gd name="connsiteX0" fmla="*/ 0 w 10495175"/>
              <a:gd name="connsiteY0" fmla="*/ 0 h 6858000"/>
              <a:gd name="connsiteX1" fmla="*/ 5289224 w 10495175"/>
              <a:gd name="connsiteY1" fmla="*/ 0 h 6858000"/>
              <a:gd name="connsiteX2" fmla="*/ 6736007 w 10495175"/>
              <a:gd name="connsiteY2" fmla="*/ 0 h 6858000"/>
              <a:gd name="connsiteX3" fmla="*/ 6998753 w 10495175"/>
              <a:gd name="connsiteY3" fmla="*/ 0 h 6858000"/>
              <a:gd name="connsiteX4" fmla="*/ 7778919 w 10495175"/>
              <a:gd name="connsiteY4" fmla="*/ 0 h 6858000"/>
              <a:gd name="connsiteX5" fmla="*/ 8872152 w 10495175"/>
              <a:gd name="connsiteY5" fmla="*/ 0 h 6858000"/>
              <a:gd name="connsiteX6" fmla="*/ 8894276 w 10495175"/>
              <a:gd name="connsiteY6" fmla="*/ 14997 h 6858000"/>
              <a:gd name="connsiteX7" fmla="*/ 10495175 w 10495175"/>
              <a:gd name="connsiteY7" fmla="*/ 3621656 h 6858000"/>
              <a:gd name="connsiteX8" fmla="*/ 8620825 w 10495175"/>
              <a:gd name="connsiteY8" fmla="*/ 6374814 h 6858000"/>
              <a:gd name="connsiteX9" fmla="*/ 8104177 w 10495175"/>
              <a:gd name="connsiteY9" fmla="*/ 6780599 h 6858000"/>
              <a:gd name="connsiteX10" fmla="*/ 7992421 w 10495175"/>
              <a:gd name="connsiteY10" fmla="*/ 6858000 h 6858000"/>
              <a:gd name="connsiteX11" fmla="*/ 7778919 w 10495175"/>
              <a:gd name="connsiteY11" fmla="*/ 6858000 h 6858000"/>
              <a:gd name="connsiteX12" fmla="*/ 6998753 w 10495175"/>
              <a:gd name="connsiteY12" fmla="*/ 6858000 h 6858000"/>
              <a:gd name="connsiteX13" fmla="*/ 6736007 w 10495175"/>
              <a:gd name="connsiteY13" fmla="*/ 6858000 h 6858000"/>
              <a:gd name="connsiteX14" fmla="*/ 5289224 w 10495175"/>
              <a:gd name="connsiteY14" fmla="*/ 6858000 h 6858000"/>
              <a:gd name="connsiteX15" fmla="*/ 0 w 10495175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95175" h="6858000">
                <a:moveTo>
                  <a:pt x="0" y="0"/>
                </a:moveTo>
                <a:lnTo>
                  <a:pt x="5289224" y="0"/>
                </a:lnTo>
                <a:lnTo>
                  <a:pt x="6736007" y="0"/>
                </a:lnTo>
                <a:lnTo>
                  <a:pt x="6998753" y="0"/>
                </a:lnTo>
                <a:lnTo>
                  <a:pt x="7778919" y="0"/>
                </a:lnTo>
                <a:lnTo>
                  <a:pt x="8872152" y="0"/>
                </a:lnTo>
                <a:lnTo>
                  <a:pt x="8894276" y="14997"/>
                </a:lnTo>
                <a:cubicBezTo>
                  <a:pt x="9921439" y="754641"/>
                  <a:pt x="10495175" y="2093192"/>
                  <a:pt x="10495175" y="3621656"/>
                </a:cubicBezTo>
                <a:cubicBezTo>
                  <a:pt x="10495175" y="4969131"/>
                  <a:pt x="9566450" y="5602839"/>
                  <a:pt x="8620825" y="6374814"/>
                </a:cubicBezTo>
                <a:cubicBezTo>
                  <a:pt x="8448622" y="6515397"/>
                  <a:pt x="8277995" y="6653108"/>
                  <a:pt x="8104177" y="6780599"/>
                </a:cubicBezTo>
                <a:lnTo>
                  <a:pt x="7992421" y="6858000"/>
                </a:lnTo>
                <a:lnTo>
                  <a:pt x="7778919" y="6858000"/>
                </a:lnTo>
                <a:lnTo>
                  <a:pt x="6998753" y="6858000"/>
                </a:lnTo>
                <a:lnTo>
                  <a:pt x="6736007" y="6858000"/>
                </a:lnTo>
                <a:lnTo>
                  <a:pt x="52892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9802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5964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23870-41B5-4917-B091-20F8FA60A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4" y="1254279"/>
            <a:ext cx="11297251" cy="43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AA19-9E5F-434D-91A9-46601D47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ECF7-B9A0-4CD7-8B15-9CD175C7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Moore, K., 2022. How Long Would It Take To Watch All Of Netflix?. [online] What's on Netflix. Available at: &lt;https://www.whats-on-netflix.com/news/how-long-would-it-take-to-watch-all-of-netflix/&gt;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Leselfes.com. 2022. What Are the Benefits of Understanding Different Cultures? -. [online] Available at: &lt;https://www.leselfes.com/understanding-different-cultures/&gt;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Facing History and Ourselves. 2022. Individual &amp; Society. [online] Available at: &lt;https://www.facinghistory.org/holocaust-and-human-behavior/chapter-1/introduction&gt; </a:t>
            </a:r>
          </a:p>
          <a:p>
            <a:r>
              <a:rPr lang="en-US" dirty="0"/>
              <a:t>[Accessed 15 January 2022]</a:t>
            </a:r>
          </a:p>
          <a:p>
            <a:endParaRPr lang="en-US" dirty="0"/>
          </a:p>
          <a:p>
            <a:r>
              <a:rPr lang="en-US" dirty="0"/>
              <a:t>Axner, M., 2022. Chapter 27. Working Together for Racial Justice and Inclusion | Section 1. Understanding Culture and Diversity in Building Communities | Main Section | Community Tool Box. [online] Ctb.ku.edu. Available at: &lt;https://ctb.ku.edu/en/table-of-contents/culture/cultural-competence/culture-and-diversity/main&gt; </a:t>
            </a:r>
          </a:p>
          <a:p>
            <a:r>
              <a:rPr lang="en-US" dirty="0"/>
              <a:t>[Accessed 15 January 2022]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7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Logo, icon&#10;&#10;Description automatically generated">
            <a:extLst>
              <a:ext uri="{FF2B5EF4-FFF2-40B4-BE49-F238E27FC236}">
                <a16:creationId xmlns:a16="http://schemas.microsoft.com/office/drawing/2014/main" id="{F8FB10F8-4B2E-40C6-B429-D11BB276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496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E94F-33AF-4521-B171-CFFF2AC95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255" y="2505974"/>
            <a:ext cx="9969490" cy="117319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The Interesting Case of Netflix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49A16-739A-49BB-A8B4-5F96C1042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113" y="3794760"/>
            <a:ext cx="9418320" cy="1691640"/>
          </a:xfrm>
        </p:spPr>
        <p:txBody>
          <a:bodyPr/>
          <a:lstStyle/>
          <a:p>
            <a:pPr algn="ctr"/>
            <a:r>
              <a:rPr lang="en-US" dirty="0"/>
              <a:t>Justin Wong Juin Hng P2112646</a:t>
            </a:r>
          </a:p>
        </p:txBody>
      </p:sp>
    </p:spTree>
    <p:extLst>
      <p:ext uri="{BB962C8B-B14F-4D97-AF65-F5344CB8AC3E}">
        <p14:creationId xmlns:p14="http://schemas.microsoft.com/office/powerpoint/2010/main" val="417680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0333228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1E5EE-F09A-45C3-92BF-BE42464A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65991"/>
            <a:ext cx="10005906" cy="17260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5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eating food&#10;&#10;Description automatically generated with low confidence">
            <a:extLst>
              <a:ext uri="{FF2B5EF4-FFF2-40B4-BE49-F238E27FC236}">
                <a16:creationId xmlns:a16="http://schemas.microsoft.com/office/drawing/2014/main" id="{7EEF7055-89BD-42DE-8454-DDDA8FA3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44" y="836971"/>
            <a:ext cx="7760566" cy="5184058"/>
          </a:xfrm>
        </p:spPr>
      </p:pic>
    </p:spTree>
    <p:extLst>
      <p:ext uri="{BB962C8B-B14F-4D97-AF65-F5344CB8AC3E}">
        <p14:creationId xmlns:p14="http://schemas.microsoft.com/office/powerpoint/2010/main" val="212563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outdoor, street, city&#10;&#10;Description automatically generated">
            <a:extLst>
              <a:ext uri="{FF2B5EF4-FFF2-40B4-BE49-F238E27FC236}">
                <a16:creationId xmlns:a16="http://schemas.microsoft.com/office/drawing/2014/main" id="{0E6B3D9E-0221-4DDF-9BA4-D92EAC3BC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57" y="763359"/>
            <a:ext cx="7986939" cy="5331282"/>
          </a:xfrm>
        </p:spPr>
      </p:pic>
    </p:spTree>
    <p:extLst>
      <p:ext uri="{BB962C8B-B14F-4D97-AF65-F5344CB8AC3E}">
        <p14:creationId xmlns:p14="http://schemas.microsoft.com/office/powerpoint/2010/main" val="35900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 parked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D4B8A04D-3C21-43E9-B02B-1F359909E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17" y="611410"/>
            <a:ext cx="7513573" cy="5635180"/>
          </a:xfrm>
        </p:spPr>
      </p:pic>
    </p:spTree>
    <p:extLst>
      <p:ext uri="{BB962C8B-B14F-4D97-AF65-F5344CB8AC3E}">
        <p14:creationId xmlns:p14="http://schemas.microsoft.com/office/powerpoint/2010/main" val="1007952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99ED6D-365F-4CAE-942F-ECA78F74B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6568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B5C9A11A-F893-42D4-B61E-862C4A7CE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56" y="480060"/>
            <a:ext cx="786384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7161C7-045E-45D4-9F10-08C95D9F2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F6370-6BA9-4B90-A186-9019906AB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9612F-F55B-40F5-AF1E-D2001B17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73" y="4731938"/>
            <a:ext cx="8431651" cy="1418868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6000" b="0" dirty="0">
                <a:solidFill>
                  <a:schemeClr val="tx1"/>
                </a:solidFill>
              </a:rPr>
              <a:t>Scarlet Heart </a:t>
            </a:r>
            <a:r>
              <a:rPr lang="en-US" sz="6000" b="0" dirty="0" err="1">
                <a:solidFill>
                  <a:schemeClr val="tx1"/>
                </a:solidFill>
              </a:rPr>
              <a:t>Ryeo</a:t>
            </a:r>
            <a:r>
              <a:rPr lang="en-US" sz="6000" b="0" dirty="0">
                <a:solidFill>
                  <a:schemeClr val="tx1"/>
                </a:solidFill>
              </a:rPr>
              <a:t> (2016)</a:t>
            </a:r>
            <a:br>
              <a:rPr lang="en-US" sz="60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Available on Netflix</a:t>
            </a:r>
            <a:endParaRPr lang="en-US" sz="6000" b="0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group of men in garment&#10;&#10;Description automatically generated with medium confidence">
            <a:extLst>
              <a:ext uri="{FF2B5EF4-FFF2-40B4-BE49-F238E27FC236}">
                <a16:creationId xmlns:a16="http://schemas.microsoft.com/office/drawing/2014/main" id="{C4510280-B959-46FD-AFE6-6A97CE88F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88" y="603677"/>
            <a:ext cx="6616823" cy="443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3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Custom 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50914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275</Words>
  <Application>Microsoft Office PowerPoint</Application>
  <PresentationFormat>Widescreen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Meiryo</vt:lpstr>
      <vt:lpstr>Arial</vt:lpstr>
      <vt:lpstr>Calibri</vt:lpstr>
      <vt:lpstr>Calibri Light</vt:lpstr>
      <vt:lpstr>Century Schoolbook</vt:lpstr>
      <vt:lpstr>Wingdings 2</vt:lpstr>
      <vt:lpstr>View</vt:lpstr>
      <vt:lpstr>Office Theme</vt:lpstr>
      <vt:lpstr>PowerPoint Presentation</vt:lpstr>
      <vt:lpstr>PowerPoint Presentation</vt:lpstr>
      <vt:lpstr>The Interesting Case of Netflix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Scarlet Heart Ryeo (2016) Available on Netflix</vt:lpstr>
      <vt:lpstr>Hotel Del Luna (2019) Available on Netflix</vt:lpstr>
      <vt:lpstr>PowerPoint Presentation</vt:lpstr>
      <vt:lpstr>Aduh Bibikku (2017) Available on Netflix</vt:lpstr>
      <vt:lpstr>I Not Stupid (2002)  Available on Netflix</vt:lpstr>
      <vt:lpstr>Greedy Ghost (2012) Available on Netflix</vt:lpstr>
      <vt:lpstr>Mr. Unbelievable (2015) Available on Netflix</vt:lpstr>
      <vt:lpstr>Singapore Gaga (2005) Available on Netflix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WONG JUIN HNG</dc:creator>
  <cp:lastModifiedBy>JUSTIN WONG JUIN HNG</cp:lastModifiedBy>
  <cp:revision>2</cp:revision>
  <dcterms:created xsi:type="dcterms:W3CDTF">2022-01-20T03:44:02Z</dcterms:created>
  <dcterms:modified xsi:type="dcterms:W3CDTF">2022-01-26T12:55:18Z</dcterms:modified>
</cp:coreProperties>
</file>